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 name="Shape 56"/>
        <p:cNvGrpSpPr/>
        <p:nvPr/>
      </p:nvGrpSpPr>
      <p:grpSpPr>
        <a:xfrm>
          <a:off x="0" y="0"/>
          <a:ext cx="0" cy="0"/>
          <a:chOff x="0" y="0"/>
          <a:chExt cx="0" cy="0"/>
        </a:xfrm>
      </p:grpSpPr>
      <p:sp>
        <p:nvSpPr>
          <p:cNvPr id="57" name="Google Shape;57;g28221b400519b551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8221b400519b551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1" name="Shape 61"/>
        <p:cNvGrpSpPr/>
        <p:nvPr/>
      </p:nvGrpSpPr>
      <p:grpSpPr>
        <a:xfrm>
          <a:off x="0" y="0"/>
          <a:ext cx="0" cy="0"/>
          <a:chOff x="0" y="0"/>
          <a:chExt cx="0" cy="0"/>
        </a:xfrm>
      </p:grpSpPr>
      <p:sp>
        <p:nvSpPr>
          <p:cNvPr id="62" name="Google Shape;62;g28221b400519b551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28221b400519b551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7" name="Shape 67"/>
        <p:cNvGrpSpPr/>
        <p:nvPr/>
      </p:nvGrpSpPr>
      <p:grpSpPr>
        <a:xfrm>
          <a:off x="0" y="0"/>
          <a:ext cx="0" cy="0"/>
          <a:chOff x="0" y="0"/>
          <a:chExt cx="0" cy="0"/>
        </a:xfrm>
      </p:grpSpPr>
      <p:sp>
        <p:nvSpPr>
          <p:cNvPr id="68" name="Google Shape;68;g28221b400519b551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28221b400519b551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3" name="Shape 73"/>
        <p:cNvGrpSpPr/>
        <p:nvPr/>
      </p:nvGrpSpPr>
      <p:grpSpPr>
        <a:xfrm>
          <a:off x="0" y="0"/>
          <a:ext cx="0" cy="0"/>
          <a:chOff x="0" y="0"/>
          <a:chExt cx="0" cy="0"/>
        </a:xfrm>
      </p:grpSpPr>
      <p:sp>
        <p:nvSpPr>
          <p:cNvPr id="74" name="Google Shape;74;g28221b400519b551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28221b400519b551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9" name="Shape 79"/>
        <p:cNvGrpSpPr/>
        <p:nvPr/>
      </p:nvGrpSpPr>
      <p:grpSpPr>
        <a:xfrm>
          <a:off x="0" y="0"/>
          <a:ext cx="0" cy="0"/>
          <a:chOff x="0" y="0"/>
          <a:chExt cx="0" cy="0"/>
        </a:xfrm>
      </p:grpSpPr>
      <p:sp>
        <p:nvSpPr>
          <p:cNvPr id="80" name="Google Shape;80;g28221b400519b551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28221b400519b551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5" name="Shape 85"/>
        <p:cNvGrpSpPr/>
        <p:nvPr/>
      </p:nvGrpSpPr>
      <p:grpSpPr>
        <a:xfrm>
          <a:off x="0" y="0"/>
          <a:ext cx="0" cy="0"/>
          <a:chOff x="0" y="0"/>
          <a:chExt cx="0" cy="0"/>
        </a:xfrm>
      </p:grpSpPr>
      <p:sp>
        <p:nvSpPr>
          <p:cNvPr id="86" name="Google Shape;86;g28221b400519b551_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28221b400519b551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Google Shape;92;g5a6a7de798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5a6a7de798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6" name="Shape 96"/>
        <p:cNvGrpSpPr/>
        <p:nvPr/>
      </p:nvGrpSpPr>
      <p:grpSpPr>
        <a:xfrm>
          <a:off x="0" y="0"/>
          <a:ext cx="0" cy="0"/>
          <a:chOff x="0" y="0"/>
          <a:chExt cx="0" cy="0"/>
        </a:xfrm>
      </p:grpSpPr>
      <p:sp>
        <p:nvSpPr>
          <p:cNvPr id="97" name="Google Shape;97;g5a6a7de798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5a6a7de798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666666"/>
        </a:solid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110225"/>
            <a:ext cx="8520600" cy="154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sz="4800">
                <a:solidFill>
                  <a:srgbClr val="4DE1EA"/>
                </a:solidFill>
              </a:rPr>
              <a:t>Dissolution of firm ( Section 39 to Section 44)</a:t>
            </a:r>
            <a:endParaRPr sz="4800"/>
          </a:p>
        </p:txBody>
      </p:sp>
      <p:sp>
        <p:nvSpPr>
          <p:cNvPr id="55" name="Google Shape;55;p13"/>
          <p:cNvSpPr txBox="1"/>
          <p:nvPr>
            <p:ph idx="1" type="subTitle"/>
          </p:nvPr>
        </p:nvSpPr>
        <p:spPr>
          <a:xfrm>
            <a:off x="196650" y="2316325"/>
            <a:ext cx="8520600" cy="2500200"/>
          </a:xfrm>
          <a:prstGeom prst="rect">
            <a:avLst/>
          </a:prstGeom>
          <a:solidFill>
            <a:srgbClr val="000000"/>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200">
                <a:solidFill>
                  <a:srgbClr val="FFFFFF"/>
                </a:solidFill>
              </a:rPr>
              <a:t>When the partnership is dissolved by all the partners then it is called a dissolution of a firm. It is necessary to dissolve the existing relations between the partners in order to dissolve the partnership . The partnership is dissolved either</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1)voluntary; or</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 2)by the order of Court.</a:t>
            </a:r>
            <a:endParaRPr sz="2200">
              <a:solidFill>
                <a:srgbClr val="FFFFFF"/>
              </a:solidFill>
            </a:endParaRPr>
          </a:p>
          <a:p>
            <a:pPr indent="0" lvl="0" marL="0" rtl="0" algn="r">
              <a:lnSpc>
                <a:spcPct val="115000"/>
              </a:lnSpc>
              <a:spcBef>
                <a:spcPts val="500"/>
              </a:spcBef>
              <a:spcAft>
                <a:spcPts val="0"/>
              </a:spcAft>
              <a:buNone/>
            </a:pPr>
            <a:r>
              <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hen the partnership is dissolved by all the partners then it is called a dissolution of a firm. It is necessary to dissolve the existing relations between the partners in order to dissolve the partnership . The partnership is dissolved either</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1)voluntary; or</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 2)by the order of Court.</a:t>
            </a:r>
            <a:endParaRPr sz="2200">
              <a:solidFill>
                <a:srgbClr val="FFFFFF"/>
              </a:solidFill>
            </a:endParaRPr>
          </a:p>
          <a:p>
            <a:pPr indent="0" lvl="0" marL="0" rtl="0" algn="r">
              <a:lnSpc>
                <a:spcPct val="115000"/>
              </a:lnSpc>
              <a:spcBef>
                <a:spcPts val="500"/>
              </a:spcBef>
              <a:spcAft>
                <a:spcPts val="0"/>
              </a:spcAft>
              <a:buNone/>
            </a:pPr>
            <a:r>
              <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WWhen the partnership is dissolved by all the partners then it is called a dissolution of a firm. It is necessary to dissolve the existing relations between the partners in order to dissolve the partnership . The partnership is dissolved either</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1)voluntary; or</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 2)by the order of Court.</a:t>
            </a:r>
            <a:endParaRPr sz="2200">
              <a:solidFill>
                <a:srgbClr val="FFFFFF"/>
              </a:solidFill>
            </a:endParaRPr>
          </a:p>
          <a:p>
            <a:pPr indent="0" lvl="0" marL="0" rtl="0" algn="r">
              <a:lnSpc>
                <a:spcPct val="115000"/>
              </a:lnSpc>
              <a:spcBef>
                <a:spcPts val="500"/>
              </a:spcBef>
              <a:spcAft>
                <a:spcPts val="0"/>
              </a:spcAft>
              <a:buNone/>
            </a:pPr>
            <a:r>
              <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WWhen the partnership is dissolved by all the partners then it is cWhen the partnership is dissolved by all the partners then it is called a dissolution of a firm. It is necessary to dissolve the existing relations between the partners in order to dissolve the partnership . The partnership is dissolved either</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1)voluntary; or</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 2)by the order of Court.</a:t>
            </a:r>
            <a:endParaRPr sz="2200">
              <a:solidFill>
                <a:srgbClr val="FFFFFF"/>
              </a:solidFill>
            </a:endParaRPr>
          </a:p>
          <a:p>
            <a:pPr indent="0" lvl="0" marL="0" rtl="0" algn="r">
              <a:lnSpc>
                <a:spcPct val="115000"/>
              </a:lnSpc>
              <a:spcBef>
                <a:spcPts val="500"/>
              </a:spcBef>
              <a:spcAft>
                <a:spcPts val="0"/>
              </a:spcAft>
              <a:buNone/>
            </a:pPr>
            <a:r>
              <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alled a dissolution of a firm. It is necessary to dissolve the existing relations between the partners in order to dissolve the partnership . The partnership is dissolved either</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1)voluntary; or</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 2)by the order of Court.</a:t>
            </a:r>
            <a:endParaRPr sz="2200">
              <a:solidFill>
                <a:srgbClr val="FFFFFF"/>
              </a:solidFill>
            </a:endParaRPr>
          </a:p>
          <a:p>
            <a:pPr indent="0" lvl="0" marL="0" rtl="0" algn="r">
              <a:lnSpc>
                <a:spcPct val="115000"/>
              </a:lnSpc>
              <a:spcBef>
                <a:spcPts val="500"/>
              </a:spcBef>
              <a:spcAft>
                <a:spcPts val="0"/>
              </a:spcAft>
              <a:buNone/>
            </a:pPr>
            <a:r>
              <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When the partnership is dissolved by all the partners then it is called a dissolution of a firm. It is necessary to dissolve the existing relations between the partners in order to dissolve the partnership . The partnership is dissolved either</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1)voluntary; or</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 2)by the order of Court.</a:t>
            </a:r>
            <a:endParaRPr sz="2200">
              <a:solidFill>
                <a:srgbClr val="FFFFFF"/>
              </a:solidFill>
            </a:endParaRPr>
          </a:p>
          <a:p>
            <a:pPr indent="0" lvl="0" marL="0" rtl="0" algn="r">
              <a:lnSpc>
                <a:spcPct val="115000"/>
              </a:lnSpc>
              <a:spcBef>
                <a:spcPts val="500"/>
              </a:spcBef>
              <a:spcAft>
                <a:spcPts val="0"/>
              </a:spcAft>
              <a:buNone/>
            </a:pPr>
            <a:r>
              <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hen the partnership is dissolved by all the partners then it is called a dissolution of a firm. It is necessary to dissolve the existing relations between the partners in order to dissolve the partnership . The partnership is dissolved either</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1)voluntary; or</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 2)by the order of Court.</a:t>
            </a:r>
            <a:endParaRPr sz="2200">
              <a:solidFill>
                <a:srgbClr val="FFFFFF"/>
              </a:solidFill>
            </a:endParaRPr>
          </a:p>
          <a:p>
            <a:pPr indent="0" lvl="0" marL="0" rtl="0" algn="r">
              <a:lnSpc>
                <a:spcPct val="115000"/>
              </a:lnSpc>
              <a:spcBef>
                <a:spcPts val="500"/>
              </a:spcBef>
              <a:spcAft>
                <a:spcPts val="0"/>
              </a:spcAft>
              <a:buNone/>
            </a:pPr>
            <a:r>
              <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hWhen the partnership is dissolved by all the partners then it is called a dissolution of a firm. It is necessary to dissolve the existing relations between the partners in order to dissolve the partnership . The partnership is dissolved either</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1)voluntary; or</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 2)by the order of Court.</a:t>
            </a:r>
            <a:endParaRPr sz="2200">
              <a:solidFill>
                <a:srgbClr val="FFFFFF"/>
              </a:solidFill>
            </a:endParaRPr>
          </a:p>
          <a:p>
            <a:pPr indent="0" lvl="0" marL="0" rtl="0" algn="r">
              <a:lnSpc>
                <a:spcPct val="115000"/>
              </a:lnSpc>
              <a:spcBef>
                <a:spcPts val="500"/>
              </a:spcBef>
              <a:spcAft>
                <a:spcPts val="0"/>
              </a:spcAft>
              <a:buNone/>
            </a:pPr>
            <a:r>
              <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en the parWhen the partnership is dissolved by all the partners then it is called a dissolution of a firm. It is necessary to dissolve the existing relations between the partners in order to dissolve the partnership . The partnership is dissolved either</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1)voluntary; or</a:t>
            </a:r>
            <a:endParaRPr sz="2200">
              <a:solidFill>
                <a:srgbClr val="FFFFFF"/>
              </a:solidFill>
            </a:endParaRPr>
          </a:p>
          <a:p>
            <a:pPr indent="0" lvl="0" marL="0" rtl="0" algn="l">
              <a:lnSpc>
                <a:spcPct val="115000"/>
              </a:lnSpc>
              <a:spcBef>
                <a:spcPts val="0"/>
              </a:spcBef>
              <a:spcAft>
                <a:spcPts val="0"/>
              </a:spcAft>
              <a:buNone/>
            </a:pPr>
            <a:r>
              <a:rPr lang="en" sz="2200">
                <a:solidFill>
                  <a:srgbClr val="FFFFFF"/>
                </a:solidFill>
              </a:rPr>
              <a:t> 2)by the order of Court.</a:t>
            </a:r>
            <a:endParaRPr sz="2200">
              <a:solidFill>
                <a:srgbClr val="FFFFFF"/>
              </a:solidFill>
            </a:endParaRPr>
          </a:p>
          <a:p>
            <a:pPr indent="0" lvl="0" marL="0" rtl="0" algn="r">
              <a:lnSpc>
                <a:spcPct val="115000"/>
              </a:lnSpc>
              <a:spcBef>
                <a:spcPts val="500"/>
              </a:spcBef>
              <a:spcAft>
                <a:spcPts val="0"/>
              </a:spcAft>
              <a:buNone/>
            </a:pPr>
            <a:r>
              <a:t/>
            </a:r>
            <a:endParaRPr sz="2200">
              <a:solidFill>
                <a:srgbClr val="FFFFFF"/>
              </a:solidFill>
            </a:endParaRPr>
          </a:p>
          <a:p>
            <a:pPr indent="0" lvl="0" marL="0" rtl="0" algn="l">
              <a:lnSpc>
                <a:spcPct val="115000"/>
              </a:lnSpc>
              <a:spcBef>
                <a:spcPts val="0"/>
              </a:spcBef>
              <a:spcAft>
                <a:spcPts val="0"/>
              </a:spcAft>
              <a:buClr>
                <a:schemeClr val="dk1"/>
              </a:buClr>
              <a:buSzPts val="1100"/>
              <a:buFont typeface="Arial"/>
              <a:buNone/>
            </a:pPr>
            <a:r>
              <a:rPr lang="en" sz="2200">
                <a:solidFill>
                  <a:srgbClr val="FFFFFF"/>
                </a:solidFill>
              </a:rPr>
              <a:t>tnership is dissolved by all the partners then it is called a dissolution of a firm. It is necessary to dissolve the existing relations between the partners in order to dissolve the partnership . The partnership is dissolved either</a:t>
            </a:r>
            <a:endParaRPr sz="2200">
              <a:solidFill>
                <a:srgbClr val="FFFFFF"/>
              </a:solidFill>
            </a:endParaRPr>
          </a:p>
          <a:p>
            <a:pPr indent="0" lvl="0" marL="0" rtl="0" algn="l">
              <a:lnSpc>
                <a:spcPct val="115000"/>
              </a:lnSpc>
              <a:spcBef>
                <a:spcPts val="0"/>
              </a:spcBef>
              <a:spcAft>
                <a:spcPts val="0"/>
              </a:spcAft>
              <a:buClr>
                <a:schemeClr val="dk1"/>
              </a:buClr>
              <a:buSzPts val="1100"/>
              <a:buFont typeface="Arial"/>
              <a:buNone/>
            </a:pPr>
            <a:r>
              <a:rPr lang="en" sz="2200">
                <a:solidFill>
                  <a:srgbClr val="FFFFFF"/>
                </a:solidFill>
              </a:rPr>
              <a:t>1)voluntary; or</a:t>
            </a:r>
            <a:endParaRPr sz="2200">
              <a:solidFill>
                <a:srgbClr val="FFFFFF"/>
              </a:solidFill>
            </a:endParaRPr>
          </a:p>
          <a:p>
            <a:pPr indent="0" lvl="0" marL="0" rtl="0" algn="l">
              <a:lnSpc>
                <a:spcPct val="115000"/>
              </a:lnSpc>
              <a:spcBef>
                <a:spcPts val="0"/>
              </a:spcBef>
              <a:spcAft>
                <a:spcPts val="0"/>
              </a:spcAft>
              <a:buClr>
                <a:schemeClr val="dk1"/>
              </a:buClr>
              <a:buSzPts val="1100"/>
              <a:buFont typeface="Arial"/>
              <a:buNone/>
            </a:pPr>
            <a:r>
              <a:rPr lang="en" sz="2200">
                <a:solidFill>
                  <a:srgbClr val="FFFFFF"/>
                </a:solidFill>
              </a:rPr>
              <a:t> 2)by the order of Court.</a:t>
            </a:r>
            <a:endParaRPr sz="2200">
              <a:solidFill>
                <a:srgbClr val="FFFFFF"/>
              </a:solidFill>
            </a:endParaRPr>
          </a:p>
          <a:p>
            <a:pPr indent="0" lvl="0" marL="0" rtl="0" algn="r">
              <a:lnSpc>
                <a:spcPct val="115000"/>
              </a:lnSpc>
              <a:spcBef>
                <a:spcPts val="500"/>
              </a:spcBef>
              <a:spcAft>
                <a:spcPts val="0"/>
              </a:spcAft>
              <a:buClr>
                <a:schemeClr val="dk1"/>
              </a:buClr>
              <a:buSzPts val="1100"/>
              <a:buFont typeface="Arial"/>
              <a:buNone/>
            </a:pPr>
            <a:r>
              <a:t/>
            </a:r>
            <a:endParaRPr sz="2200">
              <a:solidFill>
                <a:srgbClr val="FFFFFF"/>
              </a:solidFill>
            </a:endParaRPr>
          </a:p>
          <a:p>
            <a:pPr indent="0" lvl="0" marL="0" rtl="0" algn="ctr">
              <a:spcBef>
                <a:spcPts val="0"/>
              </a:spcBef>
              <a:spcAft>
                <a:spcPts val="0"/>
              </a:spcAft>
              <a:buNone/>
            </a:pPr>
            <a:r>
              <a:t/>
            </a:r>
            <a:endParaRPr/>
          </a:p>
        </p:txBody>
      </p:sp>
    </p:spTree>
  </p:cSld>
  <p:clrMapOvr>
    <a:masterClrMapping/>
  </p:clrMapOvr>
  <mc:AlternateContent>
    <mc:Choice Requires="p14">
      <p:transition spd="slow" p14:dur="1000">
        <p:fade thruBlk="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7B7B7"/>
        </a:solidFill>
      </p:bgPr>
    </p:bg>
    <p:spTree>
      <p:nvGrpSpPr>
        <p:cNvPr id="59" name="Shape 59"/>
        <p:cNvGrpSpPr/>
        <p:nvPr/>
      </p:nvGrpSpPr>
      <p:grpSpPr>
        <a:xfrm>
          <a:off x="0" y="0"/>
          <a:ext cx="0" cy="0"/>
          <a:chOff x="0" y="0"/>
          <a:chExt cx="0" cy="0"/>
        </a:xfrm>
      </p:grpSpPr>
      <p:sp>
        <p:nvSpPr>
          <p:cNvPr id="60" name="Google Shape;60;p14"/>
          <p:cNvSpPr txBox="1"/>
          <p:nvPr>
            <p:ph type="title"/>
          </p:nvPr>
        </p:nvSpPr>
        <p:spPr>
          <a:xfrm>
            <a:off x="311700" y="433500"/>
            <a:ext cx="8520600" cy="572700"/>
          </a:xfrm>
          <a:prstGeom prst="rect">
            <a:avLst/>
          </a:prstGeom>
        </p:spPr>
        <p:txBody>
          <a:bodyPr anchorCtr="0" anchor="t" bIns="91425" lIns="91425" spcFirstLastPara="1" rIns="91425" wrap="square" tIns="91425">
            <a:noAutofit/>
          </a:bodyPr>
          <a:lstStyle/>
          <a:p>
            <a:pPr indent="0" lvl="0" marL="457200" rtl="0" algn="l">
              <a:lnSpc>
                <a:spcPct val="115000"/>
              </a:lnSpc>
              <a:spcBef>
                <a:spcPts val="500"/>
              </a:spcBef>
              <a:spcAft>
                <a:spcPts val="0"/>
              </a:spcAft>
              <a:buNone/>
            </a:pPr>
            <a:r>
              <a:rPr lang="en" sz="2200">
                <a:solidFill>
                  <a:srgbClr val="FFFFFF"/>
                </a:solidFill>
              </a:rPr>
              <a:t>Various Modes of Dissolution of Partnership Firm</a:t>
            </a:r>
            <a:endParaRPr sz="2200">
              <a:solidFill>
                <a:srgbClr val="FFFFFF"/>
              </a:solidFill>
            </a:endParaRPr>
          </a:p>
          <a:p>
            <a:pPr indent="-406400" lvl="0" marL="457200" rtl="0" algn="l">
              <a:lnSpc>
                <a:spcPct val="115000"/>
              </a:lnSpc>
              <a:spcBef>
                <a:spcPts val="600"/>
              </a:spcBef>
              <a:spcAft>
                <a:spcPts val="0"/>
              </a:spcAft>
              <a:buSzPts val="2800"/>
              <a:buChar char="●"/>
            </a:pPr>
            <a:r>
              <a:rPr lang="en" sz="2600"/>
              <a:t>By Agreement (section 40)</a:t>
            </a:r>
            <a:endParaRPr sz="2600"/>
          </a:p>
          <a:p>
            <a:pPr indent="-406400" lvl="0" marL="457200" rtl="0" algn="l">
              <a:lnSpc>
                <a:spcPct val="115000"/>
              </a:lnSpc>
              <a:spcBef>
                <a:spcPts val="0"/>
              </a:spcBef>
              <a:spcAft>
                <a:spcPts val="0"/>
              </a:spcAft>
              <a:buSzPts val="2800"/>
              <a:buChar char="●"/>
            </a:pPr>
            <a:r>
              <a:rPr lang="en" sz="2600"/>
              <a:t>Compulsory dissolution (section 41)</a:t>
            </a:r>
            <a:endParaRPr sz="2600"/>
          </a:p>
          <a:p>
            <a:pPr indent="-406400" lvl="0" marL="457200" rtl="0" algn="l">
              <a:lnSpc>
                <a:spcPct val="115000"/>
              </a:lnSpc>
              <a:spcBef>
                <a:spcPts val="0"/>
              </a:spcBef>
              <a:spcAft>
                <a:spcPts val="0"/>
              </a:spcAft>
              <a:buSzPts val="2800"/>
              <a:buChar char="●"/>
            </a:pPr>
            <a:r>
              <a:rPr lang="en" sz="2600"/>
              <a:t>By the happening of certain events (section 42)</a:t>
            </a:r>
            <a:endParaRPr sz="2600"/>
          </a:p>
          <a:p>
            <a:pPr indent="-406400" lvl="0" marL="457200" rtl="0" algn="l">
              <a:lnSpc>
                <a:spcPct val="115000"/>
              </a:lnSpc>
              <a:spcBef>
                <a:spcPts val="0"/>
              </a:spcBef>
              <a:spcAft>
                <a:spcPts val="0"/>
              </a:spcAft>
              <a:buSzPts val="2800"/>
              <a:buChar char="●"/>
            </a:pPr>
            <a:r>
              <a:rPr lang="en" sz="2600"/>
              <a:t>By the partnership at will( section 43)</a:t>
            </a:r>
            <a:endParaRPr sz="2600"/>
          </a:p>
          <a:p>
            <a:pPr indent="-406400" lvl="0" marL="457200" rtl="0" algn="l">
              <a:lnSpc>
                <a:spcPct val="115000"/>
              </a:lnSpc>
              <a:spcBef>
                <a:spcPts val="0"/>
              </a:spcBef>
              <a:spcAft>
                <a:spcPts val="0"/>
              </a:spcAft>
              <a:buSzPts val="2800"/>
              <a:buChar char="●"/>
            </a:pPr>
            <a:r>
              <a:rPr lang="en" sz="2600"/>
              <a:t>By the court (section 44)</a:t>
            </a:r>
            <a:endParaRPr sz="2600"/>
          </a:p>
          <a:p>
            <a:pPr indent="0" lvl="0" marL="457200" rtl="0" algn="l">
              <a:spcBef>
                <a:spcPts val="0"/>
              </a:spcBef>
              <a:spcAft>
                <a:spcPts val="0"/>
              </a:spcAft>
              <a:buNone/>
            </a:pPr>
            <a:r>
              <a:rPr lang="en" sz="2600"/>
              <a:t>Lets us further understand each mode in detail</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999999"/>
        </a:solidFill>
      </p:bgPr>
    </p:bg>
    <p:spTree>
      <p:nvGrpSpPr>
        <p:cNvPr id="64" name="Shape 64"/>
        <p:cNvGrpSpPr/>
        <p:nvPr/>
      </p:nvGrpSpPr>
      <p:grpSpPr>
        <a:xfrm>
          <a:off x="0" y="0"/>
          <a:ext cx="0" cy="0"/>
          <a:chOff x="0" y="0"/>
          <a:chExt cx="0" cy="0"/>
        </a:xfrm>
      </p:grpSpPr>
      <p:sp>
        <p:nvSpPr>
          <p:cNvPr id="65" name="Google Shape;65;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By Agreement</a:t>
            </a:r>
            <a:endParaRPr/>
          </a:p>
        </p:txBody>
      </p:sp>
      <p:sp>
        <p:nvSpPr>
          <p:cNvPr id="66" name="Google Shape;66;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600"/>
              </a:spcBef>
              <a:spcAft>
                <a:spcPts val="0"/>
              </a:spcAft>
              <a:buSzPts val="1800"/>
              <a:buChar char="●"/>
            </a:pPr>
            <a:r>
              <a:rPr lang="en" sz="2600">
                <a:solidFill>
                  <a:schemeClr val="dk1"/>
                </a:solidFill>
              </a:rPr>
              <a:t>The partnership can be dissolved when all the partners gives their consent to it.</a:t>
            </a:r>
            <a:endParaRPr sz="2600">
              <a:solidFill>
                <a:schemeClr val="dk1"/>
              </a:solidFill>
            </a:endParaRPr>
          </a:p>
          <a:p>
            <a:pPr indent="-342900" lvl="0" marL="457200" rtl="0" algn="l">
              <a:spcBef>
                <a:spcPts val="0"/>
              </a:spcBef>
              <a:spcAft>
                <a:spcPts val="0"/>
              </a:spcAft>
              <a:buSzPts val="1800"/>
              <a:buChar char="●"/>
            </a:pPr>
            <a:r>
              <a:rPr lang="en" sz="2600">
                <a:solidFill>
                  <a:schemeClr val="dk1"/>
                </a:solidFill>
              </a:rPr>
              <a:t>The partnership which was created for a particular purpose dissolved after the completion of such purpose.</a:t>
            </a:r>
            <a:endParaRPr sz="2600">
              <a:solidFill>
                <a:schemeClr val="dk1"/>
              </a:solidFill>
            </a:endParaRPr>
          </a:p>
          <a:p>
            <a:pPr indent="0" lvl="0" marL="457200" rtl="0" algn="l">
              <a:spcBef>
                <a:spcPts val="0"/>
              </a:spcBef>
              <a:spcAft>
                <a:spcPts val="16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999999"/>
        </a:solidFill>
      </p:bgPr>
    </p:bg>
    <p:spTree>
      <p:nvGrpSpPr>
        <p:cNvPr id="70" name="Shape 70"/>
        <p:cNvGrpSpPr/>
        <p:nvPr/>
      </p:nvGrpSpPr>
      <p:grpSpPr>
        <a:xfrm>
          <a:off x="0" y="0"/>
          <a:ext cx="0" cy="0"/>
          <a:chOff x="0" y="0"/>
          <a:chExt cx="0" cy="0"/>
        </a:xfrm>
      </p:grpSpPr>
      <p:sp>
        <p:nvSpPr>
          <p:cNvPr id="71" name="Google Shape;71;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Compulsory Dissolution</a:t>
            </a:r>
            <a:endParaRPr/>
          </a:p>
        </p:txBody>
      </p:sp>
      <p:sp>
        <p:nvSpPr>
          <p:cNvPr id="72" name="Google Shape;72;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Clr>
                <a:schemeClr val="dk1"/>
              </a:buClr>
              <a:buSzPts val="1100"/>
              <a:buFont typeface="Arial"/>
              <a:buNone/>
            </a:pPr>
            <a:r>
              <a:rPr lang="en" sz="2600">
                <a:solidFill>
                  <a:schemeClr val="dk1"/>
                </a:solidFill>
              </a:rPr>
              <a:t>Sometimes an events make the partnership as unlawful to carry out his business. In such case the partners has no option except to dissolve. When a partnership firm carries more than one undertaking out of which one becomes unlawful then it is not compulsory to dissolve the partnership. It can withdraw from the illegal undertaking and can continue with other lawful undertaking</a:t>
            </a:r>
            <a:endParaRPr sz="2600">
              <a:solidFill>
                <a:schemeClr val="dk1"/>
              </a:solidFill>
            </a:endParaRPr>
          </a:p>
          <a:p>
            <a:pPr indent="0" lvl="0" marL="0" rtl="0" algn="l">
              <a:spcBef>
                <a:spcPts val="0"/>
              </a:spcBef>
              <a:spcAft>
                <a:spcPts val="16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999999"/>
        </a:solidFill>
      </p:bgPr>
    </p:bg>
    <p:spTree>
      <p:nvGrpSpPr>
        <p:cNvPr id="76" name="Shape 76"/>
        <p:cNvGrpSpPr/>
        <p:nvPr/>
      </p:nvGrpSpPr>
      <p:grpSpPr>
        <a:xfrm>
          <a:off x="0" y="0"/>
          <a:ext cx="0" cy="0"/>
          <a:chOff x="0" y="0"/>
          <a:chExt cx="0" cy="0"/>
        </a:xfrm>
      </p:grpSpPr>
      <p:sp>
        <p:nvSpPr>
          <p:cNvPr id="77" name="Google Shape;77;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600">
                <a:solidFill>
                  <a:srgbClr val="04617B"/>
                </a:solidFill>
              </a:rPr>
              <a:t>On  happening of certain contingencies</a:t>
            </a:r>
            <a:endParaRPr sz="3600"/>
          </a:p>
        </p:txBody>
      </p:sp>
      <p:sp>
        <p:nvSpPr>
          <p:cNvPr id="78" name="Google Shape;78;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457200" rtl="0" algn="l">
              <a:spcBef>
                <a:spcPts val="600"/>
              </a:spcBef>
              <a:spcAft>
                <a:spcPts val="0"/>
              </a:spcAft>
              <a:buNone/>
            </a:pPr>
            <a:r>
              <a:rPr lang="en" sz="2400">
                <a:solidFill>
                  <a:schemeClr val="dk1"/>
                </a:solidFill>
              </a:rPr>
              <a:t>The partnership is dissolved on the happening of certain contingencies. Certain contingencies includes:-</a:t>
            </a:r>
            <a:endParaRPr sz="2400">
              <a:solidFill>
                <a:schemeClr val="dk1"/>
              </a:solidFill>
            </a:endParaRPr>
          </a:p>
          <a:p>
            <a:pPr indent="-342900" lvl="0" marL="457200" rtl="0" algn="l">
              <a:spcBef>
                <a:spcPts val="600"/>
              </a:spcBef>
              <a:spcAft>
                <a:spcPts val="0"/>
              </a:spcAft>
              <a:buSzPts val="1800"/>
              <a:buChar char="❖"/>
            </a:pPr>
            <a:r>
              <a:rPr lang="en" sz="2400">
                <a:solidFill>
                  <a:schemeClr val="dk1"/>
                </a:solidFill>
              </a:rPr>
              <a:t>On the expiration of fixed term; when the partnership is created for the fixed term,</a:t>
            </a:r>
            <a:endParaRPr sz="2400">
              <a:solidFill>
                <a:schemeClr val="dk1"/>
              </a:solidFill>
            </a:endParaRPr>
          </a:p>
          <a:p>
            <a:pPr indent="-342900" lvl="0" marL="457200" rtl="0" algn="l">
              <a:spcBef>
                <a:spcPts val="0"/>
              </a:spcBef>
              <a:spcAft>
                <a:spcPts val="0"/>
              </a:spcAft>
              <a:buSzPts val="1800"/>
              <a:buChar char="❖"/>
            </a:pPr>
            <a:r>
              <a:rPr lang="en" sz="2400">
                <a:solidFill>
                  <a:schemeClr val="dk1"/>
                </a:solidFill>
              </a:rPr>
              <a:t>On the death of partner,</a:t>
            </a:r>
            <a:endParaRPr sz="2400">
              <a:solidFill>
                <a:schemeClr val="dk1"/>
              </a:solidFill>
            </a:endParaRPr>
          </a:p>
          <a:p>
            <a:pPr indent="-342900" lvl="0" marL="457200" rtl="0" algn="l">
              <a:spcBef>
                <a:spcPts val="0"/>
              </a:spcBef>
              <a:spcAft>
                <a:spcPts val="0"/>
              </a:spcAft>
              <a:buSzPts val="1800"/>
              <a:buChar char="❖"/>
            </a:pPr>
            <a:r>
              <a:rPr lang="en" sz="2400">
                <a:solidFill>
                  <a:schemeClr val="dk1"/>
                </a:solidFill>
              </a:rPr>
              <a:t>On the completion of project or undertaking; when the partnership was created for the purpose of completing undertaking or project,</a:t>
            </a:r>
            <a:endParaRPr sz="2400">
              <a:solidFill>
                <a:schemeClr val="dk1"/>
              </a:solidFill>
            </a:endParaRPr>
          </a:p>
          <a:p>
            <a:pPr indent="-342900" lvl="0" marL="457200" rtl="0" algn="l">
              <a:spcBef>
                <a:spcPts val="0"/>
              </a:spcBef>
              <a:spcAft>
                <a:spcPts val="0"/>
              </a:spcAft>
              <a:buSzPts val="1800"/>
              <a:buChar char="❖"/>
            </a:pPr>
            <a:r>
              <a:rPr lang="en" sz="2400">
                <a:solidFill>
                  <a:schemeClr val="dk1"/>
                </a:solidFill>
              </a:rPr>
              <a:t>On the adjudication of partners as a partner.</a:t>
            </a:r>
            <a:endParaRPr sz="2400">
              <a:solidFill>
                <a:schemeClr val="dk1"/>
              </a:solidFill>
            </a:endParaRPr>
          </a:p>
          <a:p>
            <a:pPr indent="-342900" lvl="0" marL="457200" rtl="0" algn="l">
              <a:spcBef>
                <a:spcPts val="0"/>
              </a:spcBef>
              <a:spcAft>
                <a:spcPts val="0"/>
              </a:spcAft>
              <a:buSzPts val="1800"/>
              <a:buChar char="❖"/>
            </a:pPr>
            <a:r>
              <a:t/>
            </a:r>
            <a:endParaRPr sz="2400">
              <a:solidFill>
                <a:schemeClr val="dk1"/>
              </a:solidFill>
            </a:endParaRPr>
          </a:p>
          <a:p>
            <a:pPr indent="-514350" lvl="0" marL="457200" rtl="0" algn="l">
              <a:spcBef>
                <a:spcPts val="0"/>
              </a:spcBef>
              <a:spcAft>
                <a:spcPts val="0"/>
              </a:spcAft>
              <a:buClr>
                <a:srgbClr val="04617B"/>
              </a:buClr>
              <a:buSzPts val="4500"/>
              <a:buChar char="❖"/>
            </a:pPr>
            <a:r>
              <a:t/>
            </a:r>
            <a:endParaRPr sz="4500">
              <a:solidFill>
                <a:srgbClr val="04617B"/>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999999"/>
        </a:solidFill>
      </p:bgPr>
    </p:bg>
    <p:spTree>
      <p:nvGrpSpPr>
        <p:cNvPr id="82" name="Shape 82"/>
        <p:cNvGrpSpPr/>
        <p:nvPr/>
      </p:nvGrpSpPr>
      <p:grpSpPr>
        <a:xfrm>
          <a:off x="0" y="0"/>
          <a:ext cx="0" cy="0"/>
          <a:chOff x="0" y="0"/>
          <a:chExt cx="0" cy="0"/>
        </a:xfrm>
      </p:grpSpPr>
      <p:sp>
        <p:nvSpPr>
          <p:cNvPr id="83" name="Google Shape;83;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By notice of partnership at will</a:t>
            </a:r>
            <a:endParaRPr/>
          </a:p>
        </p:txBody>
      </p:sp>
      <p:sp>
        <p:nvSpPr>
          <p:cNvPr id="84" name="Google Shape;84;p1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Clr>
                <a:schemeClr val="dk1"/>
              </a:buClr>
              <a:buSzPts val="1100"/>
              <a:buFont typeface="Arial"/>
              <a:buNone/>
            </a:pPr>
            <a:r>
              <a:rPr lang="en" sz="2600">
                <a:solidFill>
                  <a:schemeClr val="dk1"/>
                </a:solidFill>
              </a:rPr>
              <a:t>When any partners desire to dissolve partnership he serves a notice to all other partners expressing his intention to dissolve the partnership. If all the partners gives agrees then the partnership is dissolved.</a:t>
            </a:r>
            <a:endParaRPr sz="2600">
              <a:solidFill>
                <a:schemeClr val="dk1"/>
              </a:solidFill>
            </a:endParaRPr>
          </a:p>
          <a:p>
            <a:pPr indent="0" lvl="0" marL="0" rtl="0" algn="l">
              <a:spcBef>
                <a:spcPts val="0"/>
              </a:spcBef>
              <a:spcAft>
                <a:spcPts val="1600"/>
              </a:spcAft>
              <a:buNone/>
            </a:pPr>
            <a:r>
              <a:rPr lang="en" sz="2600">
                <a:solidFill>
                  <a:schemeClr val="dk1"/>
                </a:solidFill>
              </a:rPr>
              <a:t>The  partnership is dissolved on the date prescribed in the notice and if no such date is mentioned in the notice then date of dissolution of firm is the date of communication of notice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999999"/>
        </a:solidFill>
      </p:bgPr>
    </p:bg>
    <p:spTree>
      <p:nvGrpSpPr>
        <p:cNvPr id="88" name="Shape 88"/>
        <p:cNvGrpSpPr/>
        <p:nvPr/>
      </p:nvGrpSpPr>
      <p:grpSpPr>
        <a:xfrm>
          <a:off x="0" y="0"/>
          <a:ext cx="0" cy="0"/>
          <a:chOff x="0" y="0"/>
          <a:chExt cx="0" cy="0"/>
        </a:xfrm>
      </p:grpSpPr>
      <p:sp>
        <p:nvSpPr>
          <p:cNvPr id="89" name="Google Shape;89;p19"/>
          <p:cNvSpPr txBox="1"/>
          <p:nvPr>
            <p:ph type="title"/>
          </p:nvPr>
        </p:nvSpPr>
        <p:spPr>
          <a:xfrm>
            <a:off x="311700" y="1228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By Order from the Court</a:t>
            </a:r>
            <a:endParaRPr/>
          </a:p>
        </p:txBody>
      </p:sp>
      <p:sp>
        <p:nvSpPr>
          <p:cNvPr id="90" name="Google Shape;90;p19"/>
          <p:cNvSpPr txBox="1"/>
          <p:nvPr/>
        </p:nvSpPr>
        <p:spPr>
          <a:xfrm>
            <a:off x="34500" y="787475"/>
            <a:ext cx="9075000" cy="4125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600"/>
              </a:spcBef>
              <a:spcAft>
                <a:spcPts val="0"/>
              </a:spcAft>
              <a:buNone/>
            </a:pPr>
            <a:r>
              <a:rPr lang="en" sz="2400">
                <a:solidFill>
                  <a:schemeClr val="dk1"/>
                </a:solidFill>
              </a:rPr>
              <a:t>The Court may dissolve the partnership on any of the following grounds:-</a:t>
            </a:r>
            <a:endParaRPr sz="2400">
              <a:solidFill>
                <a:schemeClr val="dk1"/>
              </a:solidFill>
            </a:endParaRPr>
          </a:p>
          <a:p>
            <a:pPr indent="0" lvl="0" marL="0" rtl="0" algn="l">
              <a:lnSpc>
                <a:spcPct val="115000"/>
              </a:lnSpc>
              <a:spcBef>
                <a:spcPts val="600"/>
              </a:spcBef>
              <a:spcAft>
                <a:spcPts val="0"/>
              </a:spcAft>
              <a:buNone/>
            </a:pPr>
            <a:r>
              <a:rPr lang="en" sz="2600">
                <a:solidFill>
                  <a:schemeClr val="dk1"/>
                </a:solidFill>
              </a:rPr>
              <a:t>1) </a:t>
            </a:r>
            <a:r>
              <a:rPr b="1" lang="en" sz="2800">
                <a:solidFill>
                  <a:schemeClr val="dk1"/>
                </a:solidFill>
              </a:rPr>
              <a:t>Unsound mind/insanity</a:t>
            </a:r>
            <a:r>
              <a:rPr lang="en" sz="2400">
                <a:solidFill>
                  <a:schemeClr val="dk1"/>
                </a:solidFill>
              </a:rPr>
              <a:t>:-</a:t>
            </a:r>
            <a:r>
              <a:rPr lang="en" sz="2200">
                <a:solidFill>
                  <a:schemeClr val="dk1"/>
                </a:solidFill>
              </a:rPr>
              <a:t>when any partners becomes unsound or insane then a suit is brought by a next friend of a partner who has become unsound or insane or any other partner.</a:t>
            </a:r>
            <a:endParaRPr sz="2200">
              <a:solidFill>
                <a:schemeClr val="dk1"/>
              </a:solidFill>
            </a:endParaRPr>
          </a:p>
          <a:p>
            <a:pPr indent="0" lvl="0" marL="0" rtl="0" algn="l">
              <a:lnSpc>
                <a:spcPct val="115000"/>
              </a:lnSpc>
              <a:spcBef>
                <a:spcPts val="500"/>
              </a:spcBef>
              <a:spcAft>
                <a:spcPts val="0"/>
              </a:spcAft>
              <a:buNone/>
            </a:pPr>
            <a:r>
              <a:rPr lang="en" sz="2200">
                <a:solidFill>
                  <a:schemeClr val="dk1"/>
                </a:solidFill>
              </a:rPr>
              <a:t>2) </a:t>
            </a:r>
            <a:r>
              <a:rPr b="1" lang="en" sz="2200">
                <a:solidFill>
                  <a:schemeClr val="dk1"/>
                </a:solidFill>
              </a:rPr>
              <a:t>Incapability</a:t>
            </a:r>
            <a:r>
              <a:rPr i="1" lang="en" sz="2200">
                <a:solidFill>
                  <a:schemeClr val="dk1"/>
                </a:solidFill>
              </a:rPr>
              <a:t>:</a:t>
            </a:r>
            <a:r>
              <a:rPr lang="en" sz="2200">
                <a:solidFill>
                  <a:schemeClr val="dk1"/>
                </a:solidFill>
              </a:rPr>
              <a:t>- When the partners other than a suing partner become permanent incapable to perform his duties as a partner.</a:t>
            </a:r>
            <a:endParaRPr sz="2200">
              <a:solidFill>
                <a:schemeClr val="dk1"/>
              </a:solidFill>
            </a:endParaRPr>
          </a:p>
          <a:p>
            <a:pPr indent="0" lvl="0" marL="0" rtl="0" algn="l">
              <a:lnSpc>
                <a:spcPct val="115000"/>
              </a:lnSpc>
              <a:spcBef>
                <a:spcPts val="500"/>
              </a:spcBef>
              <a:spcAft>
                <a:spcPts val="0"/>
              </a:spcAft>
              <a:buNone/>
            </a:pPr>
            <a:r>
              <a:rPr lang="en" sz="2200">
                <a:solidFill>
                  <a:schemeClr val="dk1"/>
                </a:solidFill>
              </a:rPr>
              <a:t>3) </a:t>
            </a:r>
            <a:r>
              <a:rPr b="1" lang="en" sz="2200">
                <a:solidFill>
                  <a:schemeClr val="dk1"/>
                </a:solidFill>
              </a:rPr>
              <a:t>Misconduct</a:t>
            </a:r>
            <a:r>
              <a:rPr i="1" lang="en" sz="2200">
                <a:solidFill>
                  <a:schemeClr val="dk1"/>
                </a:solidFill>
              </a:rPr>
              <a:t>:-</a:t>
            </a:r>
            <a:r>
              <a:rPr lang="en" sz="2200">
                <a:solidFill>
                  <a:schemeClr val="dk1"/>
                </a:solidFill>
              </a:rPr>
              <a:t>when the partners other than suing partner is guilty of any act which affect the carrying on a business with respect to the nature of business</a:t>
            </a:r>
            <a:endParaRPr sz="22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999999"/>
        </a:solidFill>
      </p:bgPr>
    </p:bg>
    <p:spTree>
      <p:nvGrpSpPr>
        <p:cNvPr id="94" name="Shape 94"/>
        <p:cNvGrpSpPr/>
        <p:nvPr/>
      </p:nvGrpSpPr>
      <p:grpSpPr>
        <a:xfrm>
          <a:off x="0" y="0"/>
          <a:ext cx="0" cy="0"/>
          <a:chOff x="0" y="0"/>
          <a:chExt cx="0" cy="0"/>
        </a:xfrm>
      </p:grpSpPr>
      <p:sp>
        <p:nvSpPr>
          <p:cNvPr id="95" name="Google Shape;95;p20"/>
          <p:cNvSpPr txBox="1"/>
          <p:nvPr/>
        </p:nvSpPr>
        <p:spPr>
          <a:xfrm>
            <a:off x="149575" y="0"/>
            <a:ext cx="8994300" cy="3000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500"/>
              </a:spcBef>
              <a:spcAft>
                <a:spcPts val="0"/>
              </a:spcAft>
              <a:buNone/>
            </a:pPr>
            <a:r>
              <a:rPr b="1" i="1" lang="en" sz="2000">
                <a:solidFill>
                  <a:schemeClr val="dk1"/>
                </a:solidFill>
              </a:rPr>
              <a:t>4) Continuing Breach of Contract:-</a:t>
            </a:r>
            <a:r>
              <a:rPr lang="en" sz="2000">
                <a:solidFill>
                  <a:schemeClr val="dk1"/>
                </a:solidFill>
              </a:rPr>
              <a:t> a partner may continuously, persistently or willfully committing  a breach of contract with regard to</a:t>
            </a:r>
            <a:endParaRPr sz="2000">
              <a:solidFill>
                <a:schemeClr val="dk1"/>
              </a:solidFill>
            </a:endParaRPr>
          </a:p>
          <a:p>
            <a:pPr indent="0" lvl="0" marL="0" rtl="0" algn="l">
              <a:lnSpc>
                <a:spcPct val="115000"/>
              </a:lnSpc>
              <a:spcBef>
                <a:spcPts val="500"/>
              </a:spcBef>
              <a:spcAft>
                <a:spcPts val="0"/>
              </a:spcAft>
              <a:buNone/>
            </a:pPr>
            <a:r>
              <a:rPr lang="en" sz="2000">
                <a:solidFill>
                  <a:schemeClr val="dk1"/>
                </a:solidFill>
              </a:rPr>
              <a:t>1) Management of affairs of its conduct</a:t>
            </a:r>
            <a:endParaRPr sz="2000">
              <a:solidFill>
                <a:schemeClr val="dk1"/>
              </a:solidFill>
            </a:endParaRPr>
          </a:p>
          <a:p>
            <a:pPr indent="0" lvl="0" marL="0" rtl="0" algn="l">
              <a:lnSpc>
                <a:spcPct val="115000"/>
              </a:lnSpc>
              <a:spcBef>
                <a:spcPts val="500"/>
              </a:spcBef>
              <a:spcAft>
                <a:spcPts val="0"/>
              </a:spcAft>
              <a:buNone/>
            </a:pPr>
            <a:r>
              <a:rPr lang="en" sz="2000">
                <a:solidFill>
                  <a:schemeClr val="dk1"/>
                </a:solidFill>
              </a:rPr>
              <a:t>2) A reasonable conduct of its business</a:t>
            </a:r>
            <a:endParaRPr sz="2000">
              <a:solidFill>
                <a:schemeClr val="dk1"/>
              </a:solidFill>
            </a:endParaRPr>
          </a:p>
          <a:p>
            <a:pPr indent="0" lvl="0" marL="0" rtl="0" algn="l">
              <a:lnSpc>
                <a:spcPct val="115000"/>
              </a:lnSpc>
              <a:spcBef>
                <a:spcPts val="500"/>
              </a:spcBef>
              <a:spcAft>
                <a:spcPts val="0"/>
              </a:spcAft>
              <a:buNone/>
            </a:pPr>
            <a:r>
              <a:rPr lang="en" sz="2000">
                <a:solidFill>
                  <a:schemeClr val="dk1"/>
                </a:solidFill>
              </a:rPr>
              <a:t>3) Conduct himself in such a manner that it is not possible for other partners to carry out the business of firm.</a:t>
            </a:r>
            <a:endParaRPr sz="2000">
              <a:solidFill>
                <a:schemeClr val="dk1"/>
              </a:solidFill>
            </a:endParaRPr>
          </a:p>
          <a:p>
            <a:pPr indent="0" lvl="0" marL="0" rtl="0" algn="l">
              <a:lnSpc>
                <a:spcPct val="115000"/>
              </a:lnSpc>
              <a:spcBef>
                <a:spcPts val="500"/>
              </a:spcBef>
              <a:spcAft>
                <a:spcPts val="0"/>
              </a:spcAft>
              <a:buNone/>
            </a:pPr>
            <a:r>
              <a:rPr lang="en" sz="2000">
                <a:solidFill>
                  <a:schemeClr val="dk1"/>
                </a:solidFill>
              </a:rPr>
              <a:t>In such case the other partners may file a suit in a court and the court may order to dissolve the firm. Following acts are considered as breach of agreement:-</a:t>
            </a:r>
            <a:endParaRPr sz="2000">
              <a:solidFill>
                <a:schemeClr val="dk1"/>
              </a:solidFill>
            </a:endParaRPr>
          </a:p>
          <a:p>
            <a:pPr indent="-355600" lvl="0" marL="457200" rtl="0" algn="l">
              <a:lnSpc>
                <a:spcPct val="115000"/>
              </a:lnSpc>
              <a:spcBef>
                <a:spcPts val="500"/>
              </a:spcBef>
              <a:spcAft>
                <a:spcPts val="0"/>
              </a:spcAft>
              <a:buClr>
                <a:schemeClr val="dk1"/>
              </a:buClr>
              <a:buSzPts val="2000"/>
              <a:buChar char="●"/>
            </a:pPr>
            <a:r>
              <a:rPr lang="en" sz="2000">
                <a:solidFill>
                  <a:schemeClr val="dk1"/>
                </a:solidFill>
              </a:rPr>
              <a:t>Keeping wrong accounts</a:t>
            </a:r>
            <a:endParaRPr sz="2000">
              <a:solidFill>
                <a:schemeClr val="dk1"/>
              </a:solidFill>
            </a:endParaRPr>
          </a:p>
          <a:p>
            <a:pPr indent="-355600" lvl="0" marL="457200" rtl="0" algn="l">
              <a:lnSpc>
                <a:spcPct val="115000"/>
              </a:lnSpc>
              <a:spcBef>
                <a:spcPts val="0"/>
              </a:spcBef>
              <a:spcAft>
                <a:spcPts val="0"/>
              </a:spcAft>
              <a:buClr>
                <a:schemeClr val="dk1"/>
              </a:buClr>
              <a:buSzPts val="2000"/>
              <a:buChar char="●"/>
            </a:pPr>
            <a:r>
              <a:rPr lang="en" sz="2000">
                <a:solidFill>
                  <a:schemeClr val="dk1"/>
                </a:solidFill>
              </a:rPr>
              <a:t>Refuse to show the accounts in spite of requests</a:t>
            </a:r>
            <a:endParaRPr sz="2000">
              <a:solidFill>
                <a:schemeClr val="dk1"/>
              </a:solidFill>
            </a:endParaRPr>
          </a:p>
          <a:p>
            <a:pPr indent="-355600" lvl="0" marL="457200" rtl="0" algn="l">
              <a:lnSpc>
                <a:spcPct val="115000"/>
              </a:lnSpc>
              <a:spcBef>
                <a:spcPts val="0"/>
              </a:spcBef>
              <a:spcAft>
                <a:spcPts val="0"/>
              </a:spcAft>
              <a:buClr>
                <a:schemeClr val="dk1"/>
              </a:buClr>
              <a:buSzPts val="2000"/>
              <a:buChar char="●"/>
            </a:pPr>
            <a:r>
              <a:rPr lang="en" sz="2000">
                <a:solidFill>
                  <a:schemeClr val="dk1"/>
                </a:solidFill>
              </a:rPr>
              <a:t>Keeping more cash than is actually allowed</a:t>
            </a:r>
            <a:endParaRPr sz="2000">
              <a:solidFill>
                <a:schemeClr val="dk1"/>
              </a:solidFill>
            </a:endParaRPr>
          </a:p>
          <a:p>
            <a:pPr indent="-355600" lvl="0" marL="457200" rtl="0" algn="l">
              <a:lnSpc>
                <a:spcPct val="115000"/>
              </a:lnSpc>
              <a:spcBef>
                <a:spcPts val="0"/>
              </a:spcBef>
              <a:spcAft>
                <a:spcPts val="0"/>
              </a:spcAft>
              <a:buClr>
                <a:schemeClr val="dk1"/>
              </a:buClr>
              <a:buSzPts val="2000"/>
              <a:buChar char="●"/>
            </a:pPr>
            <a:r>
              <a:rPr lang="en" sz="2000">
                <a:solidFill>
                  <a:schemeClr val="dk1"/>
                </a:solidFill>
              </a:rPr>
              <a:t>Embezzlement.</a:t>
            </a:r>
            <a:endParaRPr sz="2000">
              <a:solidFill>
                <a:schemeClr val="dk1"/>
              </a:solidFill>
            </a:endParaRPr>
          </a:p>
          <a:p>
            <a:pPr indent="0" lvl="0" marL="0" rtl="0" algn="l">
              <a:lnSpc>
                <a:spcPct val="115000"/>
              </a:lnSpc>
              <a:spcBef>
                <a:spcPts val="500"/>
              </a:spcBef>
              <a:spcAft>
                <a:spcPts val="0"/>
              </a:spcAft>
              <a:buNone/>
            </a:pPr>
            <a:r>
              <a:t/>
            </a:r>
            <a:endParaRPr sz="1900">
              <a:solidFill>
                <a:srgbClr val="0BD0D9"/>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999999"/>
        </a:solidFill>
      </p:bgPr>
    </p:bg>
    <p:spTree>
      <p:nvGrpSpPr>
        <p:cNvPr id="99" name="Shape 99"/>
        <p:cNvGrpSpPr/>
        <p:nvPr/>
      </p:nvGrpSpPr>
      <p:grpSpPr>
        <a:xfrm>
          <a:off x="0" y="0"/>
          <a:ext cx="0" cy="0"/>
          <a:chOff x="0" y="0"/>
          <a:chExt cx="0" cy="0"/>
        </a:xfrm>
      </p:grpSpPr>
      <p:sp>
        <p:nvSpPr>
          <p:cNvPr id="100" name="Google Shape;100;p21"/>
          <p:cNvSpPr txBox="1"/>
          <p:nvPr/>
        </p:nvSpPr>
        <p:spPr>
          <a:xfrm>
            <a:off x="0" y="0"/>
            <a:ext cx="9144000" cy="51435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i="1" lang="en" sz="1800">
                <a:solidFill>
                  <a:schemeClr val="dk1"/>
                </a:solidFill>
              </a:rPr>
              <a:t>5) Transfer of interest</a:t>
            </a:r>
            <a:r>
              <a:rPr lang="en" sz="1800">
                <a:solidFill>
                  <a:schemeClr val="dk1"/>
                </a:solidFill>
              </a:rPr>
              <a:t>:-when a partner has transfer all his interest to the third party without the consent of other partners or gives a permission to Court to charge or sell his share for the recovery of arrear of land revenue and sit is filed by any other partners against such partners the court my dissolve the firm.</a:t>
            </a:r>
            <a:endParaRPr sz="1800">
              <a:solidFill>
                <a:schemeClr val="dk1"/>
              </a:solidFill>
            </a:endParaRPr>
          </a:p>
          <a:p>
            <a:pPr indent="0" lvl="0" marL="0" rtl="0" algn="l">
              <a:lnSpc>
                <a:spcPct val="115000"/>
              </a:lnSpc>
              <a:spcBef>
                <a:spcPts val="0"/>
              </a:spcBef>
              <a:spcAft>
                <a:spcPts val="0"/>
              </a:spcAft>
              <a:buNone/>
            </a:pPr>
            <a:r>
              <a:t/>
            </a:r>
            <a:endParaRPr sz="1800">
              <a:solidFill>
                <a:schemeClr val="dk1"/>
              </a:solidFill>
            </a:endParaRPr>
          </a:p>
          <a:p>
            <a:pPr indent="0" lvl="0" marL="0" rtl="0" algn="l">
              <a:lnSpc>
                <a:spcPct val="115000"/>
              </a:lnSpc>
              <a:spcBef>
                <a:spcPts val="0"/>
              </a:spcBef>
              <a:spcAft>
                <a:spcPts val="0"/>
              </a:spcAft>
              <a:buNone/>
            </a:pPr>
            <a:r>
              <a:rPr b="1" i="1" lang="en" sz="1800">
                <a:solidFill>
                  <a:schemeClr val="dk1"/>
                </a:solidFill>
              </a:rPr>
              <a:t>6) Perpetual or Continuous losses:- </a:t>
            </a:r>
            <a:r>
              <a:rPr lang="en" sz="1800">
                <a:solidFill>
                  <a:schemeClr val="dk1"/>
                </a:solidFill>
              </a:rPr>
              <a:t>when the business is continuously suffering loss and the court believes that the firm can not survive in the future due to continuous loss and cannot revive to its original position the court may order to dissolve the firm.</a:t>
            </a:r>
            <a:endParaRPr sz="1800">
              <a:solidFill>
                <a:schemeClr val="dk1"/>
              </a:solidFill>
            </a:endParaRPr>
          </a:p>
          <a:p>
            <a:pPr indent="0" lvl="0" marL="0" rtl="0" algn="l">
              <a:lnSpc>
                <a:spcPct val="115000"/>
              </a:lnSpc>
              <a:spcBef>
                <a:spcPts val="0"/>
              </a:spcBef>
              <a:spcAft>
                <a:spcPts val="0"/>
              </a:spcAft>
              <a:buNone/>
            </a:pPr>
            <a:r>
              <a:t/>
            </a:r>
            <a:endParaRPr sz="1800">
              <a:solidFill>
                <a:schemeClr val="dk1"/>
              </a:solidFill>
            </a:endParaRPr>
          </a:p>
          <a:p>
            <a:pPr indent="0" lvl="0" marL="0" rtl="0" algn="l">
              <a:lnSpc>
                <a:spcPct val="115000"/>
              </a:lnSpc>
              <a:spcBef>
                <a:spcPts val="0"/>
              </a:spcBef>
              <a:spcAft>
                <a:spcPts val="0"/>
              </a:spcAft>
              <a:buNone/>
            </a:pPr>
            <a:r>
              <a:rPr lang="en" sz="1800">
                <a:solidFill>
                  <a:schemeClr val="dk1"/>
                </a:solidFill>
              </a:rPr>
              <a:t>7)</a:t>
            </a:r>
            <a:r>
              <a:rPr b="1" i="1" lang="en" sz="1800">
                <a:solidFill>
                  <a:schemeClr val="dk1"/>
                </a:solidFill>
              </a:rPr>
              <a:t> Other grounds</a:t>
            </a:r>
            <a:r>
              <a:rPr lang="en" sz="1800">
                <a:solidFill>
                  <a:schemeClr val="dk1"/>
                </a:solidFill>
              </a:rPr>
              <a:t>:- The court may find other just and equitable grounds for the dissolution of the firm. Such grounds are as follows:-</a:t>
            </a:r>
            <a:endParaRPr sz="1800">
              <a:solidFill>
                <a:schemeClr val="dk1"/>
              </a:solidFill>
            </a:endParaRPr>
          </a:p>
          <a:p>
            <a:pPr indent="0" lvl="0" marL="0" rtl="0" algn="l">
              <a:lnSpc>
                <a:spcPct val="115000"/>
              </a:lnSpc>
              <a:spcBef>
                <a:spcPts val="0"/>
              </a:spcBef>
              <a:spcAft>
                <a:spcPts val="0"/>
              </a:spcAft>
              <a:buNone/>
            </a:pPr>
            <a:r>
              <a:rPr lang="en" sz="1800">
                <a:solidFill>
                  <a:schemeClr val="dk1"/>
                </a:solidFill>
              </a:rPr>
              <a:t>Conflict between the partners</a:t>
            </a:r>
            <a:endParaRPr sz="1800">
              <a:solidFill>
                <a:schemeClr val="dk1"/>
              </a:solidFill>
            </a:endParaRPr>
          </a:p>
          <a:p>
            <a:pPr indent="0" lvl="0" marL="0" rtl="0" algn="l">
              <a:lnSpc>
                <a:spcPct val="115000"/>
              </a:lnSpc>
              <a:spcBef>
                <a:spcPts val="0"/>
              </a:spcBef>
              <a:spcAft>
                <a:spcPts val="0"/>
              </a:spcAft>
              <a:buNone/>
            </a:pPr>
            <a:r>
              <a:rPr lang="en" sz="1800">
                <a:solidFill>
                  <a:schemeClr val="dk1"/>
                </a:solidFill>
              </a:rPr>
              <a:t>Deadlock in the management</a:t>
            </a:r>
            <a:endParaRPr sz="1800">
              <a:solidFill>
                <a:schemeClr val="dk1"/>
              </a:solidFill>
            </a:endParaRPr>
          </a:p>
          <a:p>
            <a:pPr indent="0" lvl="0" marL="0" rtl="0" algn="l">
              <a:lnSpc>
                <a:spcPct val="115000"/>
              </a:lnSpc>
              <a:spcBef>
                <a:spcPts val="0"/>
              </a:spcBef>
              <a:spcAft>
                <a:spcPts val="0"/>
              </a:spcAft>
              <a:buNone/>
            </a:pPr>
            <a:r>
              <a:rPr lang="en" sz="1800">
                <a:solidFill>
                  <a:schemeClr val="dk1"/>
                </a:solidFill>
              </a:rPr>
              <a:t>Offence committed by any of its partner</a:t>
            </a:r>
            <a:endParaRPr sz="1800">
              <a:solidFill>
                <a:schemeClr val="dk1"/>
              </a:solidFill>
            </a:endParaRPr>
          </a:p>
          <a:p>
            <a:pPr indent="0" lvl="0" marL="0" rtl="0" algn="l">
              <a:lnSpc>
                <a:spcPct val="115000"/>
              </a:lnSpc>
              <a:spcBef>
                <a:spcPts val="0"/>
              </a:spcBef>
              <a:spcAft>
                <a:spcPts val="0"/>
              </a:spcAft>
              <a:buNone/>
            </a:pPr>
            <a:r>
              <a:rPr lang="en" sz="1800">
                <a:solidFill>
                  <a:schemeClr val="dk1"/>
                </a:solidFill>
              </a:rPr>
              <a:t>Loss of foundation of business.</a:t>
            </a:r>
            <a:endParaRPr sz="18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gtEl>
                                        <p:attrNameLst>
                                          <p:attrName>style.visibility</p:attrName>
                                        </p:attrNameLst>
                                      </p:cBhvr>
                                      <p:to>
                                        <p:strVal val="visible"/>
                                      </p:to>
                                    </p:set>
                                    <p:animEffect filter="fade" transition="in">
                                      <p:cBhvr>
                                        <p:cTn dur="1000"/>
                                        <p:tgtEl>
                                          <p:spTgt spid="10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